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85" r:id="rId2"/>
    <p:sldId id="306" r:id="rId3"/>
    <p:sldId id="307" r:id="rId4"/>
    <p:sldId id="308" r:id="rId5"/>
    <p:sldId id="258" r:id="rId6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D60B1F9-0B5A-4D6D-A89C-B2C74EECE5C0}">
          <p14:sldIdLst>
            <p14:sldId id="285"/>
          </p14:sldIdLst>
        </p14:section>
        <p14:section name="Untitled Section" id="{970194A7-F3CE-4763-8E11-37453BC50ED6}">
          <p14:sldIdLst>
            <p14:sldId id="306"/>
            <p14:sldId id="307"/>
            <p14:sldId id="308"/>
            <p14:sldId id="258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vertsen, Kari" initials="SK" lastIdx="1" clrIdx="0"/>
  <p:cmAuthor id="1" name="Sivertsen, Kari" initials="ksi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6373"/>
    <a:srgbClr val="8190A3"/>
    <a:srgbClr val="EDF1F3"/>
    <a:srgbClr val="008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28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0A49C-00DB-41F1-BF4A-61AAFBFF1309}" type="datetimeFigureOut">
              <a:rPr lang="nb-NO" smtClean="0"/>
              <a:t>17.02.2015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E00A4-313E-4D49-A9E4-86A320AA66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3988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735E604-AD1A-4EDC-BC8A-1F8901700DDE}" type="datetimeFigureOut">
              <a:rPr lang="nb-NO" smtClean="0"/>
              <a:pPr/>
              <a:t>17.02.2015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5A03FB49-401E-4E2A-8C7B-A751320B1A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89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3FB49-401E-4E2A-8C7B-A751320B1ACA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8742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pic>
        <p:nvPicPr>
          <p:cNvPr id="11" name="Picture 20" descr="bildestripe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50" y="1440000"/>
            <a:ext cx="915035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sp>
        <p:nvSpPr>
          <p:cNvPr id="11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6350" y="1440000"/>
            <a:ext cx="915035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22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26987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80678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479237" y="1441351"/>
            <a:ext cx="1836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64252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304313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88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" name="Picture 20" descr="bildestrip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1440000"/>
            <a:ext cx="915035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2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6350" y="1440000"/>
            <a:ext cx="915035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890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26987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0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80678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479237" y="1441351"/>
            <a:ext cx="1836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64252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304313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5710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392488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4pPr marL="1254125" indent="-266700">
              <a:defRPr/>
            </a:lvl4pPr>
            <a:lvl5pPr marL="1519238" indent="-177800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4392489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038600" cy="4392489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644008" y="1628800"/>
            <a:ext cx="4032448" cy="439248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7544" y="1628800"/>
            <a:ext cx="4032448" cy="4392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8534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7544" y="1628800"/>
            <a:ext cx="4032448" cy="4392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4643438" y="1628775"/>
            <a:ext cx="4032250" cy="4392613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754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1640" y="4581128"/>
            <a:ext cx="6480720" cy="1296144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268760"/>
            <a:ext cx="91440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31640" y="260648"/>
            <a:ext cx="6480720" cy="41764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116632"/>
            <a:ext cx="885698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 userDrawn="1"/>
        </p:nvSpPr>
        <p:spPr>
          <a:xfrm>
            <a:off x="0" y="1124744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116632"/>
            <a:ext cx="885698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 userDrawn="1"/>
        </p:nvSpPr>
        <p:spPr>
          <a:xfrm>
            <a:off x="0" y="1124744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ctangle 2"/>
          <p:cNvSpPr/>
          <p:nvPr userDrawn="1"/>
        </p:nvSpPr>
        <p:spPr>
          <a:xfrm>
            <a:off x="0" y="5661248"/>
            <a:ext cx="9144000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094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37692"/>
            <a:ext cx="8229600" cy="110307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800"/>
            <a:ext cx="8229600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39552" y="1446684"/>
            <a:ext cx="8064896" cy="0"/>
          </a:xfrm>
          <a:prstGeom prst="line">
            <a:avLst/>
          </a:prstGeom>
          <a:ln w="190500" cap="sq" cmpd="sng">
            <a:solidFill>
              <a:schemeClr val="bg2">
                <a:lumMod val="20000"/>
                <a:lumOff val="80000"/>
              </a:schemeClr>
            </a:solidFill>
            <a:prstDash val="solid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2254" y="6165304"/>
            <a:ext cx="1014202" cy="5341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536" y="6464369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0" baseline="0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www.nina.no</a:t>
            </a:r>
            <a:endParaRPr lang="nb-NO" sz="1200" b="1" spc="0" baseline="0" dirty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64" r:id="rId4"/>
    <p:sldLayoutId id="2147483665" r:id="rId5"/>
    <p:sldLayoutId id="2147483666" r:id="rId6"/>
    <p:sldLayoutId id="2147483650" r:id="rId7"/>
    <p:sldLayoutId id="2147483652" r:id="rId8"/>
    <p:sldLayoutId id="2147483661" r:id="rId9"/>
    <p:sldLayoutId id="2147483662" r:id="rId10"/>
    <p:sldLayoutId id="2147483657" r:id="rId11"/>
    <p:sldLayoutId id="2147483654" r:id="rId12"/>
    <p:sldLayoutId id="2147483655" r:id="rId13"/>
    <p:sldLayoutId id="2147483663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ts val="2400"/>
        </a:spcBef>
        <a:buClr>
          <a:schemeClr val="accent5">
            <a:lumMod val="75000"/>
          </a:schemeClr>
        </a:buClr>
        <a:buSzPct val="90000"/>
        <a:buFont typeface="Arial" pitchFamily="34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538163" indent="-177800" algn="l" defTabSz="914400" rtl="0" eaLnBrk="1" latinLnBrk="0" hangingPunct="1">
        <a:spcBef>
          <a:spcPts val="600"/>
        </a:spcBef>
        <a:buClr>
          <a:srgbClr val="49AFC5"/>
        </a:buClr>
        <a:buSzPct val="70000"/>
        <a:buFont typeface="Wingdings 3" pitchFamily="18" charset="2"/>
        <a:buChar char=""/>
        <a:defRPr sz="23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809625" indent="-184150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TMA 4245 Statistikk</a:t>
            </a:r>
            <a:endParaRPr lang="nb-NO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Mandag 23.02.2015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-2124744" y="0"/>
            <a:ext cx="2016224" cy="22467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solidFill>
                  <a:schemeClr val="accent1"/>
                </a:solidFill>
              </a:rPr>
              <a:t>Les dette</a:t>
            </a:r>
          </a:p>
          <a:p>
            <a:r>
              <a:rPr lang="nb-NO" sz="1400" dirty="0" smtClean="0"/>
              <a:t>Powerpointmalen inneholder 3 forskjellige  tittel-ark som du kan velge mellom. I tillegg kan du velge lys eller mørk utgave.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Standard 5 bilder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5 valgfrie bilder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1 valgfritt bilde</a:t>
            </a:r>
          </a:p>
        </p:txBody>
      </p:sp>
    </p:spTree>
    <p:extLst>
      <p:ext uri="{BB962C8B-B14F-4D97-AF65-F5344CB8AC3E}">
        <p14:creationId xmlns:p14="http://schemas.microsoft.com/office/powerpoint/2010/main" val="130185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Kap</a:t>
            </a:r>
            <a:r>
              <a:rPr lang="nb-NO" dirty="0" smtClean="0"/>
              <a:t>. 8 Utvalgsfordelinger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u="sng" dirty="0" smtClean="0"/>
              <a:t>Populasjon:</a:t>
            </a:r>
            <a:r>
              <a:rPr lang="nb-NO" b="1" dirty="0" smtClean="0"/>
              <a:t> </a:t>
            </a:r>
            <a:r>
              <a:rPr lang="nb-NO" dirty="0" smtClean="0"/>
              <a:t>Alle observasjonene vi er interesserte i å studere egenskapen til. </a:t>
            </a:r>
          </a:p>
          <a:p>
            <a:r>
              <a:rPr lang="nb-NO" b="1" u="sng" dirty="0" smtClean="0"/>
              <a:t>Utvalg:</a:t>
            </a:r>
            <a:r>
              <a:rPr lang="nb-NO" dirty="0" smtClean="0"/>
              <a:t> Delmengde av populasjonen</a:t>
            </a:r>
          </a:p>
          <a:p>
            <a:r>
              <a:rPr lang="nb-NO" dirty="0" smtClean="0"/>
              <a:t>En utvalgsmetode er </a:t>
            </a:r>
            <a:r>
              <a:rPr lang="nb-NO" b="1" u="sng" dirty="0" smtClean="0"/>
              <a:t>forventningsskjev</a:t>
            </a:r>
            <a:r>
              <a:rPr lang="nb-NO" dirty="0" smtClean="0"/>
              <a:t> (</a:t>
            </a:r>
            <a:r>
              <a:rPr lang="nb-NO" dirty="0" err="1" smtClean="0"/>
              <a:t>biased</a:t>
            </a:r>
            <a:r>
              <a:rPr lang="nb-NO" dirty="0" smtClean="0"/>
              <a:t>) hvis den konsekvent over/under-estimerer en egenskap ved populasjonen.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188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Kap</a:t>
            </a:r>
            <a:r>
              <a:rPr lang="nb-NO" dirty="0" smtClean="0"/>
              <a:t>. 8 Utvalgsfordelinger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u="sng" dirty="0" smtClean="0"/>
              <a:t>Tilfeldig utvalg:</a:t>
            </a:r>
            <a:r>
              <a:rPr lang="nb-NO" dirty="0" smtClean="0"/>
              <a:t> Observasjonene er gjort tilfeldig og uavhengig. </a:t>
            </a:r>
          </a:p>
          <a:p>
            <a:r>
              <a:rPr lang="nb-NO" b="1" u="sng" dirty="0" smtClean="0"/>
              <a:t>Def. 8.3:</a:t>
            </a:r>
            <a:r>
              <a:rPr lang="nb-NO" dirty="0" smtClean="0"/>
              <a:t> Tilfeldig utvalg av størrelse </a:t>
            </a:r>
            <a:r>
              <a:rPr lang="nb-NO" i="1" dirty="0" smtClean="0"/>
              <a:t>n</a:t>
            </a:r>
            <a:r>
              <a:rPr lang="nb-NO" dirty="0" smtClean="0"/>
              <a:t> fra en populasjon tilsvarer uavhengige tilfeldige variable                 med identisk sannsynlighetsfordeling </a:t>
            </a:r>
          </a:p>
          <a:p>
            <a:r>
              <a:rPr lang="nb-NO" dirty="0" smtClean="0"/>
              <a:t>Simultanfordeling for utvalget?</a:t>
            </a:r>
          </a:p>
          <a:p>
            <a:pPr marL="0" indent="0">
              <a:buNone/>
            </a:pPr>
            <a:endParaRPr lang="nb-NO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801227"/>
              </p:ext>
            </p:extLst>
          </p:nvPr>
        </p:nvGraphicFramePr>
        <p:xfrm>
          <a:off x="2051720" y="3501008"/>
          <a:ext cx="1919700" cy="51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Equation" r:id="rId3" imgW="711000" imgH="190440" progId="Equation.DSMT4">
                  <p:embed/>
                </p:oleObj>
              </mc:Choice>
              <mc:Fallback>
                <p:oleObj name="Equation" r:id="rId3" imgW="71100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1720" y="3501008"/>
                        <a:ext cx="1919700" cy="514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226602"/>
              </p:ext>
            </p:extLst>
          </p:nvPr>
        </p:nvGraphicFramePr>
        <p:xfrm>
          <a:off x="4572000" y="3933056"/>
          <a:ext cx="994356" cy="582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Equation" r:id="rId5" imgW="368280" imgH="215640" progId="Equation.DSMT4">
                  <p:embed/>
                </p:oleObj>
              </mc:Choice>
              <mc:Fallback>
                <p:oleObj name="Equation" r:id="rId5" imgW="36828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0" y="3933056"/>
                        <a:ext cx="994356" cy="5822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5888721"/>
              </p:ext>
            </p:extLst>
          </p:nvPr>
        </p:nvGraphicFramePr>
        <p:xfrm>
          <a:off x="1043608" y="5157192"/>
          <a:ext cx="6103188" cy="582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Equation" r:id="rId7" imgW="2260440" imgH="215640" progId="Equation.DSMT4">
                  <p:embed/>
                </p:oleObj>
              </mc:Choice>
              <mc:Fallback>
                <p:oleObj name="Equation" r:id="rId7" imgW="226044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43608" y="5157192"/>
                        <a:ext cx="6103188" cy="5822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710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Kap</a:t>
            </a:r>
            <a:r>
              <a:rPr lang="nb-NO" dirty="0" smtClean="0"/>
              <a:t>. 8 Utvalgsfordelinger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u="sng" dirty="0" smtClean="0"/>
              <a:t>Observator:</a:t>
            </a:r>
            <a:r>
              <a:rPr lang="nb-NO" dirty="0" smtClean="0"/>
              <a:t> Funksjon av de tilfeldige variable som utgjør et tilfeldig utvalg. </a:t>
            </a:r>
          </a:p>
          <a:p>
            <a:r>
              <a:rPr lang="nb-NO" b="1" u="sng" dirty="0" smtClean="0"/>
              <a:t>Utvalgsfordeling:</a:t>
            </a:r>
            <a:r>
              <a:rPr lang="nb-NO" dirty="0" smtClean="0"/>
              <a:t> Sannsynlighetsfordelingen til en observator. </a:t>
            </a:r>
            <a:endParaRPr lang="nb-NO" b="1" u="sng" dirty="0"/>
          </a:p>
        </p:txBody>
      </p:sp>
    </p:spTree>
    <p:extLst>
      <p:ext uri="{BB962C8B-B14F-4D97-AF65-F5344CB8AC3E}">
        <p14:creationId xmlns:p14="http://schemas.microsoft.com/office/powerpoint/2010/main" val="252044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907704" y="188640"/>
            <a:ext cx="5214938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773" y="6364779"/>
            <a:ext cx="72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600" dirty="0" smtClean="0">
                <a:solidFill>
                  <a:srgbClr val="8190A3"/>
                </a:solidFill>
                <a:latin typeface="Verdana" pitchFamily="34" charset="0"/>
              </a:rPr>
              <a:t>Foto på side 1: P. Jordhøy, J. Thomassen, E. B. Thorstad, A. Staverløkk, T. Aarvak, B. </a:t>
            </a:r>
            <a:r>
              <a:rPr lang="nb-NO" sz="600" dirty="0" err="1" smtClean="0">
                <a:solidFill>
                  <a:srgbClr val="8190A3"/>
                </a:solidFill>
                <a:latin typeface="Verdana" pitchFamily="34" charset="0"/>
              </a:rPr>
              <a:t>Løken/Samfoto</a:t>
            </a:r>
            <a:endParaRPr lang="nb-NO" sz="600" dirty="0" smtClean="0">
              <a:solidFill>
                <a:srgbClr val="8190A3"/>
              </a:solidFill>
              <a:latin typeface="Verdana" pitchFamily="34" charset="0"/>
            </a:endParaRPr>
          </a:p>
          <a:p>
            <a:endParaRPr lang="nb-NO" sz="600" dirty="0">
              <a:latin typeface="Verdan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3" b="58032"/>
          <a:stretch/>
        </p:blipFill>
        <p:spPr>
          <a:xfrm>
            <a:off x="542925" y="379177"/>
            <a:ext cx="8275686" cy="4304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presentasjon_norsk">
  <a:themeElements>
    <a:clrScheme name="NINA profilfarger">
      <a:dk1>
        <a:srgbClr val="425563"/>
      </a:dk1>
      <a:lt1>
        <a:srgbClr val="FFFFFF"/>
      </a:lt1>
      <a:dk2>
        <a:srgbClr val="425563"/>
      </a:dk2>
      <a:lt2>
        <a:srgbClr val="425563"/>
      </a:lt2>
      <a:accent1>
        <a:srgbClr val="E57200"/>
      </a:accent1>
      <a:accent2>
        <a:srgbClr val="008C95"/>
      </a:accent2>
      <a:accent3>
        <a:srgbClr val="93328E"/>
      </a:accent3>
      <a:accent4>
        <a:srgbClr val="00628E"/>
      </a:accent4>
      <a:accent5>
        <a:srgbClr val="FFB25B"/>
      </a:accent5>
      <a:accent6>
        <a:srgbClr val="7A9A01"/>
      </a:accent6>
      <a:hlink>
        <a:srgbClr val="008C95"/>
      </a:hlink>
      <a:folHlink>
        <a:srgbClr val="008C9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Powerpoint_presentasjon_norsk</Template>
  <TotalTime>3649</TotalTime>
  <Words>167</Words>
  <Application>Microsoft Office PowerPoint</Application>
  <PresentationFormat>On-screen Show (4:3)</PresentationFormat>
  <Paragraphs>21</Paragraphs>
  <Slides>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Powerpoint_presentasjon_norsk</vt:lpstr>
      <vt:lpstr>MathType 6.0 Equation</vt:lpstr>
      <vt:lpstr>TMA 4245 Statistikk</vt:lpstr>
      <vt:lpstr>Kap. 8 Utvalgsfordelinger</vt:lpstr>
      <vt:lpstr>Kap. 8 Utvalgsfordelinger</vt:lpstr>
      <vt:lpstr>Kap. 8 Utvalgsfordelinger</vt:lpstr>
      <vt:lpstr>PowerPoint Presentation</vt:lpstr>
    </vt:vector>
  </TitlesOfParts>
  <Company>NINA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4245 Statistikk</dc:title>
  <dc:creator>Ola Diserud</dc:creator>
  <cp:lastModifiedBy>Ola Diserud</cp:lastModifiedBy>
  <cp:revision>51</cp:revision>
  <cp:lastPrinted>2012-08-09T11:16:30Z</cp:lastPrinted>
  <dcterms:created xsi:type="dcterms:W3CDTF">2013-01-17T21:28:36Z</dcterms:created>
  <dcterms:modified xsi:type="dcterms:W3CDTF">2015-02-18T15:26:20Z</dcterms:modified>
</cp:coreProperties>
</file>